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</p:sldMasterIdLst>
  <p:notesMasterIdLst>
    <p:notesMasterId r:id="rId16"/>
  </p:notesMasterIdLst>
  <p:sldIdLst>
    <p:sldId id="256" r:id="rId5"/>
    <p:sldId id="264" r:id="rId6"/>
    <p:sldId id="268" r:id="rId7"/>
    <p:sldId id="259" r:id="rId8"/>
    <p:sldId id="260" r:id="rId9"/>
    <p:sldId id="266" r:id="rId10"/>
    <p:sldId id="261" r:id="rId11"/>
    <p:sldId id="267" r:id="rId12"/>
    <p:sldId id="262" r:id="rId13"/>
    <p:sldId id="265" r:id="rId14"/>
    <p:sldId id="263" r:id="rId15"/>
  </p:sldIdLst>
  <p:sldSz cx="12192000" cy="6858000"/>
  <p:notesSz cx="6858000" cy="9686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E3D0F1-B6DC-45E5-AA56-3142E3F66C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C0F99-6E45-4418-9030-D42DFC51E5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1F1C347-B88A-43C4-8BE1-433BE380B606}" type="datetimeFigureOut">
              <a:rPr lang="en-GB"/>
              <a:pPr>
                <a:defRPr/>
              </a:pPr>
              <a:t>05/09/2019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6B0BA8-E00C-40B2-B84F-C4EF4417EA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489FCC-4C77-44CE-A541-9A4F56FA4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00575"/>
            <a:ext cx="5486400" cy="4359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CEAE8-9E60-421F-8054-F3864DA0B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965D9-5D0C-4274-92F9-37C694B70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0847F8-7484-48C6-90ED-F15E973C39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56126E4-C07B-4CD7-8E05-3C2B7C16F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1613" y="727075"/>
            <a:ext cx="6454775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0517B31D-6D3D-403E-B603-739D4D2EE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Welcome, fire exit, questions!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D377E9C-BBE8-4CEB-886F-5EF1E2175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2C605FF1-2BDB-4E09-8D81-CFBBBACC69FA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361344E-0439-49F0-BD3A-DE1ED5D604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1613" y="727075"/>
            <a:ext cx="6454775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79222C9-437A-488F-839E-651842E72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Will have been exposed to numbers but need a true, deep understanding.  Being able to count to 10 proves a good memory, not always a true understanding of what the numbers actually mean.  Flashcards with symbols – can parents call out the numbers/put in order/write them etc.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8E17FE2-3DCC-4A18-AC74-31A6F0AB1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2D4DD24C-C663-428A-9447-70C915021C4E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630A96E-2878-4E5D-9BF1-9CBB4A9D6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1613" y="727075"/>
            <a:ext cx="6454775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67AF6B0-EA73-4301-8715-B38F048012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Children can use their fingers!  Number formation also important.  Demo each stage 1. handful of teddies, card peg on. 2.difference towers. 3. Bucket count on.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02D21F5-4748-4842-94E6-CBF45CFA8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68170A72-952E-4509-A692-C614475ED183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7E272C1-5E4B-465E-8AFC-E98C9BF07E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1613" y="727075"/>
            <a:ext cx="6454775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8FFC09-52DA-466B-8233-9035767367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Show a few games that we play as a class (mystery number, counting pendulum &amp; stick, ten frames, board games out to see at end, smartboard game to demo.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BBD8FED-ED76-45A4-9ABB-634275328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162FE9EA-9E36-4C03-9216-71BAB99666D8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514CEFE-ECFD-40DA-A191-5A18001378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1613" y="727075"/>
            <a:ext cx="6454775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670C469-8D17-4948-BA71-CBFD928715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Share some problem solving activities -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2E84E13-BB68-4AC6-A8FE-E440EE3C3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6AD28A3F-5538-45E7-9EEA-CA94825CD93E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E3B1D0A-040A-40B6-BDCD-9BE00671C6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1613" y="727075"/>
            <a:ext cx="6454775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7F42B83-8F35-4D4F-8081-1E7DD0EEB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Encourage your child’s curiosity.  Let them see how you use maths skills everyday.  Discuss other areas of maths we teach – pattern, beebots etc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8ABA8A1-85E0-4229-8193-D56149B99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811F1937-173A-4F6B-AE2C-45E0B1FFD76F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28E3168-9ED9-466E-8D4F-27D66DF397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1613" y="727075"/>
            <a:ext cx="6454775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45564D1-3218-4DE4-8B64-D17F42D929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Order:  3, 1, 5, 2, 0, 4.  Maths should be fun &amp; challenging but achievable.  Everyone gets there in their own time!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821A508-7D92-4D32-A6A4-9ACD753FF2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D8DC41EA-EE82-4638-AD6D-215A7205A904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90EFE746-FF29-445B-9824-D7DBB96A1E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016335-29CA-4E9F-BA9C-99A9244DF277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C30E0E-512C-461C-8C3B-0DAFA0B883C2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17">
            <a:extLst>
              <a:ext uri="{FF2B5EF4-FFF2-40B4-BE49-F238E27FC236}">
                <a16:creationId xmlns:a16="http://schemas.microsoft.com/office/drawing/2014/main" id="{CD12669D-07F1-44F7-A295-A957B66C14EA}"/>
              </a:ext>
            </a:extLst>
          </p:cNvPr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4B55F-9D28-402E-9BFF-3D9F19F41BBD}"/>
              </a:ext>
            </a:extLst>
          </p:cNvPr>
          <p:cNvSpPr/>
          <p:nvPr/>
        </p:nvSpPr>
        <p:spPr>
          <a:xfrm>
            <a:off x="1320801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3417CC-35AE-4DB7-AA36-9A17A9D513B4}"/>
              </a:ext>
            </a:extLst>
          </p:cNvPr>
          <p:cNvSpPr/>
          <p:nvPr/>
        </p:nvSpPr>
        <p:spPr>
          <a:xfrm>
            <a:off x="1320801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C3C91111-5855-4132-B8D9-A218A2F7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5" y="701676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E0BC9079-9537-46FD-87FF-E489A1A8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73EA111-6262-4D3A-AC0B-F0056254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7585" y="5357814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B7182-69A2-4FD0-BC3B-BB8BEC1520A4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DFBAAF9-7C6D-439C-A888-0F04CD8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334" y="5357814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A22B522-47BE-4A76-9EB4-15781C9C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4634" y="5357814"/>
            <a:ext cx="73871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A1D3897-02B7-4EF3-90EA-2228E2014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30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C2F58-76CC-419F-9158-C82F728D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D4B87-D837-4AFF-A1C4-0C8C7E4C9A62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7D7E2-3F29-4CAC-A4E1-BB0231D6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D003B-B34C-4CE4-A1AB-68560A4B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4D0A-C611-4177-B96E-6E6C13002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1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A6EA8-8ED4-4706-89D0-15F2BFA3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51F2-B404-483A-AFC8-E60FF1F57D49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1BDDB-56C3-4291-8B97-9A9D673C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2046F-D963-46FA-A4B9-4BE10EEA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3EAF-14E2-456F-B31C-6316219DB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1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237F5-A8CD-4759-B0B9-AAA6CF17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9D42-90C8-473B-BEAF-6F191CAC8615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8998-92C9-494F-BF78-C7BB0E62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33C49-AAF4-40B3-BA3D-F699148B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1E70-2AE0-49EF-8A2E-69DCAA70F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1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A543D-4272-4E20-9E37-09157719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30CD-FA1C-4541-8274-33C69DD1832C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68E2D-835A-406E-A8E3-619CFF9F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41E23-EF17-4A53-8FCD-18812DFF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2A24-B50C-4DB5-B165-A1A35A507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90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4724BE-8469-47D4-B7FA-4B62180E39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E64A-A5B0-4BD0-BF57-72BCA341E874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4ADF69-2623-4CB3-9F81-A91FE5B2E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994E67-8BCE-45E5-817A-5229FD8B37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4C1E-A21A-4A88-B443-BFBAF5DCC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13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BB8172-183E-4433-9433-DB53F06B38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7F68-D31B-4268-8D19-261AFD34CA3C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D74046-D1FC-4266-90F2-68C479D8F7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7621C1-A672-4589-902B-C709D737EBF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C752-BF7D-4F0B-88CA-3E0C2CB06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9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8634A7-E448-4724-9707-9574800D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AAE8-81CF-4CE9-922C-F841B0BD3068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319031-076E-4717-B858-F4535C8C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6B38C8-C8E5-4D2A-977B-4C3C41F5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A67A-BE6E-465D-B75B-AD8B7F5E4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AA9CE0-C014-4010-AE94-299BFE5F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DD51-24DA-445A-9985-F0CBBEBFF8EA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04E1D0-C907-4CF6-B96E-162FB8C6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176C37-AA0F-4531-B48F-11FE9B55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8223-74E8-4F48-B4FC-552AB4D91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8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:a16="http://schemas.microsoft.com/office/drawing/2014/main" id="{8B97B7A2-DEAD-46D1-8DB7-DAE97D60EF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AECDC-B3E2-42FF-BE13-541BA1D4674D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79E236-9AE1-4C56-9C01-F032900A1AF0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7">
            <a:extLst>
              <a:ext uri="{FF2B5EF4-FFF2-40B4-BE49-F238E27FC236}">
                <a16:creationId xmlns:a16="http://schemas.microsoft.com/office/drawing/2014/main" id="{6C52766D-C571-4964-9A41-8E2572145C4C}"/>
              </a:ext>
            </a:extLst>
          </p:cNvPr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6CC38-40B6-4849-B5B9-F8C6046BCD3B}"/>
              </a:ext>
            </a:extLst>
          </p:cNvPr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AF7B7-6A23-4D38-A090-85F914642451}"/>
              </a:ext>
            </a:extLst>
          </p:cNvPr>
          <p:cNvSpPr/>
          <p:nvPr/>
        </p:nvSpPr>
        <p:spPr>
          <a:xfrm rot="60000">
            <a:off x="5962651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59958-F98D-4E37-930F-43CD93383CDB}"/>
              </a:ext>
            </a:extLst>
          </p:cNvPr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A829A-7F73-415D-8AAC-F33CA6D21ACF}"/>
              </a:ext>
            </a:extLst>
          </p:cNvPr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75C99599-3D03-43FB-9C96-7FDE6EAF9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059D6A59-9520-4AE3-8156-084998EC0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685BA8BB-EEB2-432D-AA83-BD43732E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60000">
            <a:off x="8456084" y="5886451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8605-DAE9-44C0-9A13-37D76C7F4FBD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06A69C35-1ACD-488E-8698-8B0599C1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29301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FB5B8F1-161A-49F8-B525-D8E6D108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64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AA4E-3C84-4289-B2AB-6FDB498CE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88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:a16="http://schemas.microsoft.com/office/drawing/2014/main" id="{9B47D725-116F-4A4C-81AC-31C8D7A47D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1814EC-25E6-40C8-979E-9C2D6D131522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2A8EA1-8B50-4B0C-8F45-AA3306FA3C2A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7">
            <a:extLst>
              <a:ext uri="{FF2B5EF4-FFF2-40B4-BE49-F238E27FC236}">
                <a16:creationId xmlns:a16="http://schemas.microsoft.com/office/drawing/2014/main" id="{D0E98C86-A8FE-4477-8B29-96EA1E62D275}"/>
              </a:ext>
            </a:extLst>
          </p:cNvPr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E5FC2-BB9A-4E8F-8BC1-BB21FB59833F}"/>
              </a:ext>
            </a:extLst>
          </p:cNvPr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7ACCB8-BF98-4662-A999-AACF24962A3A}"/>
              </a:ext>
            </a:extLst>
          </p:cNvPr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1E89D2-EAA4-4614-8670-42633170E159}"/>
              </a:ext>
            </a:extLst>
          </p:cNvPr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92C48-3A66-41B9-8893-88883F276D53}"/>
              </a:ext>
            </a:extLst>
          </p:cNvPr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5F56690D-290B-4075-8575-E3C7BA6FC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2949E6C0-53F6-4108-B259-0E7C5736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CF4894A-EDB4-40CF-B6AC-EB5F00A2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60000">
            <a:off x="8460318" y="5888039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E0A-AB33-4AE3-A458-F2967FA83B58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379A2FFE-AB68-4C33-8265-07CC10AF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30889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1B5F5DBF-30C1-49D5-805F-ACCB5AD2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9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8C2D-B08B-4D98-BEE7-0462DFC84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39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7AAC8C25-D7E7-4C4D-AADA-0738B2FC092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F7E6C9-F589-45BC-82A1-10288B16907A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C6AE6B-A4B5-4763-887A-1F52468A2B16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82C376E6-A52E-4C36-A294-027D562D6B75}"/>
              </a:ext>
            </a:extLst>
          </p:cNvPr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42A28-8B82-4E1A-9B3C-1A522F519166}"/>
              </a:ext>
            </a:extLst>
          </p:cNvPr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0D0F6-F9D9-40AD-B2CD-8B1566FEBEA8}"/>
              </a:ext>
            </a:extLst>
          </p:cNvPr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CEC67889-AE56-40F4-A93A-7A70034F7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18" y="273051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D6D5CDEE-04D3-4015-A957-86392184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7DEA094A-F796-46F8-A389-BC29AF8A35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60501" y="817564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DC915E06-D447-458D-A682-3EBC90DE04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51567" y="2119314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1297E-56B8-4962-B4B4-7F6915465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367" y="5808664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>
              <a:defRPr/>
            </a:pPr>
            <a:fld id="{AF5E7182-142C-48FE-9895-6B346ED7DC67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F3258-F849-464F-826E-7F2035A9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1" y="5808664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AF7B3-1189-4820-A247-FECF110BE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734" y="5808664"/>
            <a:ext cx="7387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fld id="{77CD1BDC-C657-4561-B7B5-1F9898591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10" r:id="rId8"/>
    <p:sldLayoutId id="2147483911" r:id="rId9"/>
    <p:sldLayoutId id="2147483907" r:id="rId10"/>
    <p:sldLayoutId id="21474839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1C3F8B3-255C-4A80-8AD3-9EA29A0C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0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SassoonPrimaryType"/>
              </a:rPr>
              <a:t>Primary 1 2019</a:t>
            </a:r>
            <a:endParaRPr lang="en-US" altLang="en-US" b="1" dirty="0">
              <a:solidFill>
                <a:srgbClr val="FF0000"/>
              </a:solidFill>
              <a:latin typeface="SassoonPrimaryType" pitchFamily="2" charset="0"/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CA2B7D1B-3CEB-4755-B468-606D69C12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2590800"/>
            <a:ext cx="6400800" cy="2438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B050"/>
                </a:solidFill>
                <a:latin typeface="SassoonPrimaryType" pitchFamily="2" charset="0"/>
              </a:rPr>
              <a:t>Numeracy Curricular Evening</a:t>
            </a:r>
          </a:p>
          <a:p>
            <a:pPr eaLnBrk="1" hangingPunct="1"/>
            <a:endParaRPr lang="en-US" altLang="en-US" sz="4000">
              <a:latin typeface="Comic Sans MS" panose="030F0702030302020204" pitchFamily="66" charset="0"/>
            </a:endParaRP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751FFDD7-4D30-46EA-A012-E505F125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895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>
            <a:extLst>
              <a:ext uri="{FF2B5EF4-FFF2-40B4-BE49-F238E27FC236}">
                <a16:creationId xmlns:a16="http://schemas.microsoft.com/office/drawing/2014/main" id="{9FD9F996-8FD2-4DCC-B518-533C4CF29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14400"/>
            <a:ext cx="7239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8800">
                <a:solidFill>
                  <a:srgbClr val="0070C0"/>
                </a:solidFill>
                <a:latin typeface="SassoonPrimaryType" pitchFamily="2" charset="0"/>
              </a:rPr>
              <a:t>And now………</a:t>
            </a:r>
          </a:p>
          <a:p>
            <a:pPr algn="ctr"/>
            <a:endParaRPr lang="en-GB" altLang="en-US" sz="8800">
              <a:solidFill>
                <a:srgbClr val="0070C0"/>
              </a:solidFill>
              <a:latin typeface="SassoonPrimaryType" pitchFamily="2" charset="0"/>
            </a:endParaRPr>
          </a:p>
        </p:txBody>
      </p:sp>
      <p:sp>
        <p:nvSpPr>
          <p:cNvPr id="21508" name="TextBox 6">
            <a:extLst>
              <a:ext uri="{FF2B5EF4-FFF2-40B4-BE49-F238E27FC236}">
                <a16:creationId xmlns:a16="http://schemas.microsoft.com/office/drawing/2014/main" id="{281476C1-2634-44F7-983B-E8F429031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1"/>
            <a:ext cx="640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5400">
                <a:solidFill>
                  <a:srgbClr val="7030A0"/>
                </a:solidFill>
                <a:latin typeface="SassoonPrimaryType" pitchFamily="2" charset="0"/>
              </a:rPr>
              <a:t> it’s over to YOU!!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40CD9A-DF89-4E52-8EE5-2AB966DF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3" y="2851204"/>
            <a:ext cx="2743200" cy="14413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442348F-3AFF-4282-B400-B0F8F551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solidFill>
                  <a:srgbClr val="00B050"/>
                </a:solidFill>
              </a:rPr>
              <a:t>Easy as 1, 2, 3…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7493447-EA53-4760-B104-30238206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Can you remember these numbers?	    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l-GR" altLang="en-US" sz="4400"/>
              <a:t>ς </a:t>
            </a:r>
            <a:r>
              <a:rPr lang="en-GB" altLang="en-US" sz="4400"/>
              <a:t>	₣ 	</a:t>
            </a:r>
            <a:r>
              <a:rPr lang="el-GR" altLang="en-US" sz="4400"/>
              <a:t>Ω </a:t>
            </a:r>
            <a:r>
              <a:rPr lang="en-GB" altLang="en-US" sz="4400"/>
              <a:t>	∂ 	⌂ 	</a:t>
            </a:r>
            <a:r>
              <a:rPr lang="el-GR" altLang="en-US" sz="4400"/>
              <a:t>φ</a:t>
            </a:r>
            <a:endParaRPr lang="en-GB" altLang="en-US" sz="4400"/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75022AC3-BBC9-4FFC-9523-B810CD6CE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4191001"/>
            <a:ext cx="18288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">
            <a:extLst>
              <a:ext uri="{FF2B5EF4-FFF2-40B4-BE49-F238E27FC236}">
                <a16:creationId xmlns:a16="http://schemas.microsoft.com/office/drawing/2014/main" id="{BFA0F635-31B2-44A8-88D7-A08A3E490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4191000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593DA3A-090F-4479-BC98-CE7E86C5EC9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Learning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B42C-98D3-403E-9869-BB383FD61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Our number system, to children takes time to truly understand – in the same way a foreign language takes time for adults to learn.  Take a mental note …</a:t>
            </a:r>
          </a:p>
          <a:p>
            <a:pPr eaLnBrk="1" hangingPunct="1">
              <a:defRPr/>
            </a:pPr>
            <a:endParaRPr lang="en-GB" sz="1050" dirty="0"/>
          </a:p>
          <a:p>
            <a:pPr eaLnBrk="1" hangingPunct="1">
              <a:defRPr/>
            </a:pPr>
            <a:r>
              <a:rPr lang="en-GB" sz="3200" dirty="0"/>
              <a:t>0	1	2	3	4	5</a:t>
            </a:r>
          </a:p>
          <a:p>
            <a:pPr eaLnBrk="1" hangingPunct="1">
              <a:defRPr/>
            </a:pPr>
            <a:r>
              <a:rPr lang="en-GB" sz="3200" dirty="0"/>
              <a:t>⌂    ₣      	∂       </a:t>
            </a:r>
            <a:r>
              <a:rPr lang="el-GR" sz="3200" dirty="0"/>
              <a:t>ς</a:t>
            </a:r>
            <a:r>
              <a:rPr lang="en-GB" sz="3200" dirty="0"/>
              <a:t>       	</a:t>
            </a:r>
            <a:r>
              <a:rPr lang="el-GR" sz="3200" dirty="0"/>
              <a:t>φ</a:t>
            </a:r>
            <a:r>
              <a:rPr lang="en-GB" sz="3200" dirty="0"/>
              <a:t>	</a:t>
            </a:r>
            <a:r>
              <a:rPr lang="el-GR" sz="3200" dirty="0"/>
              <a:t>Ω</a:t>
            </a:r>
            <a:endParaRPr lang="en-GB" sz="3200" dirty="0"/>
          </a:p>
          <a:p>
            <a:pPr eaLnBrk="1" hangingPunct="1">
              <a:defRPr/>
            </a:pPr>
            <a:endParaRPr lang="en-GB" dirty="0"/>
          </a:p>
          <a:p>
            <a:pPr marL="0" indent="0" eaLnBrk="1" hangingPunct="1">
              <a:buFont typeface="Brush Script MT" panose="03060802040406070304" pitchFamily="66" charset="0"/>
              <a:buNone/>
              <a:defRPr/>
            </a:pPr>
            <a:endParaRPr lang="en-GB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3E519AD0-895F-475C-AE45-04DE5EEC9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803776"/>
            <a:ext cx="18288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CBA0-1427-452A-A90D-11840E1DD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1201" y="1794936"/>
            <a:ext cx="5723468" cy="78510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Numeracy/</a:t>
            </a:r>
            <a:r>
              <a:rPr lang="en-US" sz="4400" dirty="0" err="1">
                <a:solidFill>
                  <a:srgbClr val="002060"/>
                </a:solidFill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EBA74-A801-409B-A52D-A31355133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201" y="2636485"/>
            <a:ext cx="5869341" cy="2995612"/>
          </a:xfrm>
        </p:spPr>
        <p:txBody>
          <a:bodyPr/>
          <a:lstStyle/>
          <a:p>
            <a:r>
              <a:rPr lang="en-US" b="1" dirty="0"/>
              <a:t>Numeracy</a:t>
            </a:r>
            <a:r>
              <a:rPr lang="en-US" dirty="0"/>
              <a:t> is all aspects of number -</a:t>
            </a:r>
          </a:p>
          <a:p>
            <a:r>
              <a:rPr lang="en-US" dirty="0"/>
              <a:t>addition and subtraction</a:t>
            </a:r>
          </a:p>
          <a:p>
            <a:endParaRPr lang="en-US" dirty="0"/>
          </a:p>
          <a:p>
            <a:r>
              <a:rPr lang="en-US" b="1" dirty="0" err="1"/>
              <a:t>Maths</a:t>
            </a:r>
            <a:r>
              <a:rPr lang="en-US" b="1" dirty="0"/>
              <a:t> </a:t>
            </a:r>
            <a:r>
              <a:rPr lang="en-US" dirty="0"/>
              <a:t>is all other areas including</a:t>
            </a:r>
          </a:p>
          <a:p>
            <a:r>
              <a:rPr lang="en-US" dirty="0"/>
              <a:t>time/data handling/shape and measure</a:t>
            </a:r>
          </a:p>
          <a:p>
            <a:r>
              <a:rPr lang="en-US" dirty="0"/>
              <a:t>This includes numbers but is called </a:t>
            </a:r>
            <a:r>
              <a:rPr lang="en-US" b="1" dirty="0" err="1"/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75336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4A90EF-4D7D-47D7-B4C8-6CEB8632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solidFill>
                  <a:srgbClr val="00B050"/>
                </a:solidFill>
              </a:rPr>
              <a:t>Numbers to 10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2D9A4FE-C39C-492A-A195-EA9CA49E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551" y="2119314"/>
            <a:ext cx="6196013" cy="36036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Emergent counting (1 to 1 counting) – with visible items.</a:t>
            </a:r>
          </a:p>
          <a:p>
            <a:pPr eaLnBrk="1" hangingPunct="1">
              <a:defRPr/>
            </a:pPr>
            <a:r>
              <a:rPr lang="en-GB" altLang="en-US" dirty="0"/>
              <a:t>Perceptual counting – seeing, hearing or feeling items.</a:t>
            </a:r>
          </a:p>
          <a:p>
            <a:pPr eaLnBrk="1" hangingPunct="1">
              <a:defRPr/>
            </a:pPr>
            <a:r>
              <a:rPr lang="en-GB" altLang="en-US" dirty="0"/>
              <a:t>Figurative Counting – count concealed items</a:t>
            </a:r>
          </a:p>
          <a:p>
            <a:pPr marL="0" indent="0" eaLnBrk="1" hangingPunct="1">
              <a:buFont typeface="Brush Script MT" panose="03060802040406070304" pitchFamily="66" charset="0"/>
              <a:buNone/>
              <a:defRPr/>
            </a:pPr>
            <a:endParaRPr lang="en-GB" altLang="en-US" dirty="0"/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24C77097-028C-4D61-A81D-AD6B4A0A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349750"/>
            <a:ext cx="1981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>
            <a:extLst>
              <a:ext uri="{FF2B5EF4-FFF2-40B4-BE49-F238E27FC236}">
                <a16:creationId xmlns:a16="http://schemas.microsoft.com/office/drawing/2014/main" id="{374923BA-018D-4F87-A321-707171B8C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34975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>
            <a:extLst>
              <a:ext uri="{FF2B5EF4-FFF2-40B4-BE49-F238E27FC236}">
                <a16:creationId xmlns:a16="http://schemas.microsoft.com/office/drawing/2014/main" id="{EFE77142-EC23-4881-9432-EF3E55C93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2258">
            <a:off x="6981826" y="4486276"/>
            <a:ext cx="38020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18B7271-631A-4845-8CF6-40732EE5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Maths Games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EE8845B-D88B-4A23-B441-594A44696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2119314"/>
            <a:ext cx="6934200" cy="3603625"/>
          </a:xfrm>
        </p:spPr>
        <p:txBody>
          <a:bodyPr/>
          <a:lstStyle/>
          <a:p>
            <a:pPr eaLnBrk="1" hangingPunct="1"/>
            <a:r>
              <a:rPr lang="en-GB" altLang="en-US" dirty="0"/>
              <a:t>Developing and consolidating their understanding</a:t>
            </a:r>
          </a:p>
          <a:p>
            <a:pPr eaLnBrk="1" hangingPunct="1"/>
            <a:r>
              <a:rPr lang="en-GB" altLang="en-US" dirty="0"/>
              <a:t> Fairness and cooperation</a:t>
            </a:r>
          </a:p>
          <a:p>
            <a:pPr eaLnBrk="1" hangingPunct="1"/>
            <a:r>
              <a:rPr lang="en-GB" altLang="en-US" dirty="0"/>
              <a:t>Explaining to others/peer support using mathematical language</a:t>
            </a:r>
          </a:p>
          <a:p>
            <a:pPr eaLnBrk="1" hangingPunct="1"/>
            <a:r>
              <a:rPr lang="en-GB" altLang="en-US" dirty="0"/>
              <a:t>Challenge </a:t>
            </a:r>
          </a:p>
          <a:p>
            <a:pPr eaLnBrk="1" hangingPunct="1"/>
            <a:r>
              <a:rPr lang="en-GB" altLang="en-US" dirty="0"/>
              <a:t>Linking learning</a:t>
            </a:r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5F5AAA8F-BBC4-4559-916B-BCC127C8C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38600"/>
            <a:ext cx="21336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D17E2D4-5543-4D9E-B8A0-BFD8B5C8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8000">
                <a:solidFill>
                  <a:srgbClr val="0070C0"/>
                </a:solidFill>
              </a:rPr>
              <a:t>Number Talk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F7A1332B-0C83-45D6-82E6-F1654475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38401"/>
            <a:ext cx="7086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rgbClr val="FF0000"/>
                </a:solidFill>
              </a:rPr>
              <a:t>Mrs. Wilson had 8 cakes</a:t>
            </a:r>
          </a:p>
          <a:p>
            <a:r>
              <a:rPr lang="en-GB" altLang="en-US" sz="2800" dirty="0">
                <a:solidFill>
                  <a:srgbClr val="FF0000"/>
                </a:solidFill>
              </a:rPr>
              <a:t>She gave Mrs. Russell 4 cakes</a:t>
            </a:r>
          </a:p>
          <a:p>
            <a:endParaRPr lang="en-GB" altLang="en-US" sz="2800">
              <a:solidFill>
                <a:srgbClr val="FF0000"/>
              </a:solidFill>
            </a:endParaRPr>
          </a:p>
          <a:p>
            <a:r>
              <a:rPr lang="en-GB" altLang="en-US" sz="2800" dirty="0">
                <a:solidFill>
                  <a:srgbClr val="FF0000"/>
                </a:solidFill>
              </a:rPr>
              <a:t>How many did Mrs. Wilson</a:t>
            </a:r>
          </a:p>
          <a:p>
            <a:r>
              <a:rPr lang="en-GB" altLang="en-US" sz="2800" dirty="0">
                <a:solidFill>
                  <a:srgbClr val="FF0000"/>
                </a:solidFill>
              </a:rPr>
              <a:t> have left?</a:t>
            </a:r>
          </a:p>
          <a:p>
            <a:endParaRPr lang="en-GB" altLang="en-US" sz="2800">
              <a:solidFill>
                <a:srgbClr val="FF0000"/>
              </a:solidFill>
            </a:endParaRPr>
          </a:p>
          <a:p>
            <a:r>
              <a:rPr lang="en-GB" altLang="en-US" sz="2800" dirty="0">
                <a:solidFill>
                  <a:srgbClr val="FF0000"/>
                </a:solidFill>
                <a:latin typeface="Candara"/>
                <a:cs typeface="Arial"/>
              </a:rPr>
              <a:t>Tell me how you worked it out?</a:t>
            </a:r>
            <a:endParaRPr lang="en-GB" altLang="en-US" sz="2800" dirty="0">
              <a:solidFill>
                <a:srgbClr val="FF0000"/>
              </a:solidFill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315E820-8CA4-4F47-AEFD-CCE6CE52B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6" y="243840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B0B7851D-7318-4103-91D9-56F1A977B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40376"/>
            <a:ext cx="1219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3F8F276A-22A3-4F15-A638-2E9C2C63F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5629276"/>
            <a:ext cx="1025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EA30321-7681-4DFE-AEA9-A147B6CC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solidFill>
                  <a:srgbClr val="00B050"/>
                </a:solidFill>
              </a:rPr>
              <a:t>Problem Solving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22F8862-104B-4ACF-9DA4-3DA05E969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Taking in all areas of Maths</a:t>
            </a:r>
          </a:p>
          <a:p>
            <a:pPr eaLnBrk="1" hangingPunct="1"/>
            <a:r>
              <a:rPr lang="en-GB" altLang="en-US"/>
              <a:t>Different learning styles – practical, visual</a:t>
            </a:r>
          </a:p>
          <a:p>
            <a:pPr eaLnBrk="1" hangingPunct="1"/>
            <a:r>
              <a:rPr lang="en-GB" altLang="en-US"/>
              <a:t>Able to use a variety of maths skills</a:t>
            </a:r>
          </a:p>
          <a:p>
            <a:pPr eaLnBrk="1" hangingPunct="1"/>
            <a:endParaRPr lang="en-GB" altLang="en-US"/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ADA9AF64-D693-4719-BD50-D10890D63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6" y="3505201"/>
            <a:ext cx="405606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5F43E00C-542C-44A1-A6DE-AA6B24004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3505201"/>
            <a:ext cx="25082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3D35-AB15-4CDB-987A-68FD0478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Numicon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72176-16D8-45E0-9092-C70B8C8BB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be used to develop different number skills including number bonds.</a:t>
            </a:r>
          </a:p>
          <a:p>
            <a:r>
              <a:rPr lang="en-US" dirty="0"/>
              <a:t>It is very visual and engages the child in learning</a:t>
            </a:r>
          </a:p>
          <a:p>
            <a:endParaRPr lang="en-US" dirty="0"/>
          </a:p>
        </p:txBody>
      </p:sp>
      <p:pic>
        <p:nvPicPr>
          <p:cNvPr id="4" name="Picture 4" descr="A picture containing remote, controller, video, game&#10;&#10;Description generated with very high confidence">
            <a:extLst>
              <a:ext uri="{FF2B5EF4-FFF2-40B4-BE49-F238E27FC236}">
                <a16:creationId xmlns:a16="http://schemas.microsoft.com/office/drawing/2014/main" id="{C4BE05FD-5507-42DE-9363-5B9297035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7" y="398621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3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D3A7D8D-AF84-4A0D-B329-AEA7D0B7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FF0000"/>
                </a:solidFill>
              </a:rPr>
              <a:t>Everyday Numeracy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62A98EA-7859-49AA-B2DD-FA73E396B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6" y="2119314"/>
            <a:ext cx="6964363" cy="36036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Numeracy is all around us….</a:t>
            </a:r>
          </a:p>
          <a:p>
            <a:pPr marL="0" indent="0" eaLnBrk="1" hangingPunct="1">
              <a:buFont typeface="Brush Script MT" panose="03060802040406070304" pitchFamily="66" charset="0"/>
              <a:buNone/>
              <a:defRPr/>
            </a:pPr>
            <a:endParaRPr lang="en-GB" altLang="en-US" dirty="0"/>
          </a:p>
          <a:p>
            <a:pPr marL="0" indent="0" eaLnBrk="1" hangingPunct="1">
              <a:buNone/>
              <a:defRPr/>
            </a:pPr>
            <a:r>
              <a:rPr lang="en-GB" altLang="en-US" dirty="0"/>
              <a:t>	</a:t>
            </a:r>
            <a:r>
              <a:rPr lang="en-GB" alt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Shopping lists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          </a:t>
            </a:r>
            <a:r>
              <a:rPr lang="en-GB" alt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calendar	</a:t>
            </a:r>
          </a:p>
          <a:p>
            <a:pPr marL="0" indent="0" eaLnBrk="1" hangingPunct="1">
              <a:buNone/>
              <a:defRPr/>
            </a:pPr>
            <a:r>
              <a:rPr lang="en-GB" alt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 numbers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	   </a:t>
            </a:r>
            <a:r>
              <a:rPr lang="en-GB" alt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price tags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       </a:t>
            </a:r>
            <a:r>
              <a:rPr lang="en-GB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clock</a:t>
            </a:r>
          </a:p>
          <a:p>
            <a:pPr marL="0" indent="0" eaLnBrk="1" hangingPunct="1">
              <a:buFont typeface="Brush Script MT" panose="03060802040406070304" pitchFamily="66" charset="0"/>
              <a:buNone/>
              <a:defRPr/>
            </a:pP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n-GB" alt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Reference number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	  </a:t>
            </a:r>
            <a:r>
              <a:rPr lang="en-GB" alt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phone numbers</a:t>
            </a:r>
          </a:p>
          <a:p>
            <a:pPr marL="0" indent="0" eaLnBrk="1" hangingPunct="1">
              <a:buNone/>
              <a:defRPr/>
            </a:pPr>
            <a:r>
              <a:rPr lang="en-GB" alt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 timetable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                   </a:t>
            </a:r>
            <a:r>
              <a:rPr lang="en-GB" alt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house numbers</a:t>
            </a:r>
          </a:p>
          <a:p>
            <a:pPr marL="0" indent="0" eaLnBrk="1" hangingPunct="1">
              <a:buNone/>
              <a:defRPr/>
            </a:pP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  </a:t>
            </a:r>
            <a:r>
              <a:rPr lang="en-GB" alt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Packaging   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               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money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9C40D03C-888A-4792-AE2E-05E184AE4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167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>
            <a:extLst>
              <a:ext uri="{FF2B5EF4-FFF2-40B4-BE49-F238E27FC236}">
                <a16:creationId xmlns:a16="http://schemas.microsoft.com/office/drawing/2014/main" id="{7E84AD9D-7EAE-4A47-B447-AACA884A9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6" y="5226051"/>
            <a:ext cx="10382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61741D4A-5621-4CA3-8359-74A1D2B6B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6" y="4716463"/>
            <a:ext cx="2212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f74877-ce16-4b10-a532-5e062d2b93d2">
      <UserInfo>
        <DisplayName>Laura Russell</DisplayName>
        <AccountId>61</AccountId>
        <AccountType/>
      </UserInfo>
      <UserInfo>
        <DisplayName>Tracey Michie</DisplayName>
        <AccountId>17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611CA714CC3040804B67C672541DA6" ma:contentTypeVersion="10" ma:contentTypeDescription="Create a new document." ma:contentTypeScope="" ma:versionID="aa05ac467afe8507d8eea2929056588a">
  <xsd:schema xmlns:xsd="http://www.w3.org/2001/XMLSchema" xmlns:xs="http://www.w3.org/2001/XMLSchema" xmlns:p="http://schemas.microsoft.com/office/2006/metadata/properties" xmlns:ns2="e216c63d-ca6a-4aa9-9007-b77f6a151af0" xmlns:ns3="67f74877-ce16-4b10-a532-5e062d2b93d2" targetNamespace="http://schemas.microsoft.com/office/2006/metadata/properties" ma:root="true" ma:fieldsID="ea07e6dc9dfe13399de04a5290096d53" ns2:_="" ns3:_="">
    <xsd:import namespace="e216c63d-ca6a-4aa9-9007-b77f6a151af0"/>
    <xsd:import namespace="67f74877-ce16-4b10-a532-5e062d2b93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6c63d-ca6a-4aa9-9007-b77f6a151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74877-ce16-4b10-a532-5e062d2b9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FD4F62-C3A0-4B1F-B823-4F396C5707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8680F-2B58-4897-A356-A044A9622FE9}">
  <ds:schemaRefs>
    <ds:schemaRef ds:uri="http://purl.org/dc/terms/"/>
    <ds:schemaRef ds:uri="67f74877-ce16-4b10-a532-5e062d2b93d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216c63d-ca6a-4aa9-9007-b77f6a151a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100E45-79D1-4060-B26C-411605144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16c63d-ca6a-4aa9-9007-b77f6a151af0"/>
    <ds:schemaRef ds:uri="67f74877-ce16-4b10-a532-5e062d2b9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600</TotalTime>
  <Words>410</Words>
  <Application>Microsoft Office PowerPoint</Application>
  <PresentationFormat>Widescreen</PresentationFormat>
  <Paragraphs>67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Aharoni</vt:lpstr>
      <vt:lpstr>Arial</vt:lpstr>
      <vt:lpstr>Brush Script MT</vt:lpstr>
      <vt:lpstr>Calibri</vt:lpstr>
      <vt:lpstr>Candara</vt:lpstr>
      <vt:lpstr>Comic Sans MS</vt:lpstr>
      <vt:lpstr>Constantia</vt:lpstr>
      <vt:lpstr>Franklin Gothic Book</vt:lpstr>
      <vt:lpstr>Rage Italic</vt:lpstr>
      <vt:lpstr>SassoonPrimaryType</vt:lpstr>
      <vt:lpstr>Pushpin</vt:lpstr>
      <vt:lpstr>Primary 1 2019</vt:lpstr>
      <vt:lpstr>Learning Numbers</vt:lpstr>
      <vt:lpstr>Numeracy/Maths</vt:lpstr>
      <vt:lpstr>Numbers to 10</vt:lpstr>
      <vt:lpstr>Maths Games</vt:lpstr>
      <vt:lpstr>Number Talk</vt:lpstr>
      <vt:lpstr>Problem Solving</vt:lpstr>
      <vt:lpstr>Numicon</vt:lpstr>
      <vt:lpstr>Everyday Numeracy</vt:lpstr>
      <vt:lpstr>PowerPoint Presentation</vt:lpstr>
      <vt:lpstr>Easy as 1, 2, 3…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 Phonics</dc:title>
  <dc:creator>lorimer</dc:creator>
  <cp:lastModifiedBy>Stephanie Bain</cp:lastModifiedBy>
  <cp:revision>78</cp:revision>
  <cp:lastPrinted>2016-08-30T15:58:44Z</cp:lastPrinted>
  <dcterms:created xsi:type="dcterms:W3CDTF">2013-09-16T16:57:21Z</dcterms:created>
  <dcterms:modified xsi:type="dcterms:W3CDTF">2019-09-05T14:40:49Z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0x01010041611CA714CC3040804B67C672541DA6</vt:lpwstr>
  </property>
</Properties>
</file>